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700564"/>
            <a:ext cx="7415927" cy="40081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0" b="1" dirty="0">
                <a:solidFill>
                  <a:srgbClr val="00002E"/>
                </a:solidFill>
                <a:latin typeface="+mj-lt"/>
                <a:ea typeface="Nunito" pitchFamily="34" charset="-122"/>
                <a:cs typeface="+mj-lt"/>
              </a:rPr>
              <a:t>Predictive Maintenance for Industrial Equipment</a:t>
            </a:r>
            <a:endParaRPr lang="en-US" sz="6310" dirty="0">
              <a:latin typeface="+mj-lt"/>
              <a:cs typeface="+mj-lt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50437" y="5078968"/>
            <a:ext cx="7415927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b="1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PRASUNETHON HACKATHON</a:t>
            </a:r>
            <a:endParaRPr lang="en-US" sz="1945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350437" y="5751671"/>
            <a:ext cx="7415927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Calibri Light" panose="020F0302020204030204" charset="0"/>
                <a:ea typeface="PT Sans" pitchFamily="34" charset="-122"/>
                <a:cs typeface="Calibri Light" panose="020F0302020204030204" charset="0"/>
              </a:rPr>
              <a:t>Domain: Machine Learning</a:t>
            </a:r>
            <a:endParaRPr lang="en-US" sz="1945" dirty="0">
              <a:latin typeface="Calibri Light" panose="020F0302020204030204" charset="0"/>
              <a:cs typeface="Calibri Light" panose="020F030202020403020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50437" y="6424374"/>
            <a:ext cx="7415927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Calibri Light" panose="020F0302020204030204" charset="0"/>
                <a:ea typeface="PT Sans" pitchFamily="34" charset="-122"/>
                <a:cs typeface="Calibri Light" panose="020F0302020204030204" charset="0"/>
              </a:rPr>
              <a:t>Team: Smart Cube</a:t>
            </a:r>
            <a:endParaRPr lang="en-US" sz="1945" dirty="0">
              <a:latin typeface="Calibri Light" panose="020F0302020204030204" charset="0"/>
              <a:cs typeface="Calibri Light" panose="020F030202020403020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350556" y="7096443"/>
            <a:ext cx="1954768" cy="431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30" b="1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by Shoeb Khan</a:t>
            </a:r>
            <a:endParaRPr lang="en-US" sz="243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753785"/>
            <a:ext cx="5809059" cy="726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720"/>
              </a:lnSpc>
              <a:buNone/>
            </a:pPr>
            <a:r>
              <a:rPr lang="en-US" sz="4575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Introduction</a:t>
            </a:r>
            <a:endParaRPr lang="en-US" sz="4575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350437" y="2127766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23553" y="2231231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745" dirty="0"/>
          </a:p>
        </p:txBody>
      </p:sp>
      <p:sp>
        <p:nvSpPr>
          <p:cNvPr id="8" name="Text 4"/>
          <p:cNvSpPr/>
          <p:nvPr/>
        </p:nvSpPr>
        <p:spPr>
          <a:xfrm>
            <a:off x="7152680" y="2127766"/>
            <a:ext cx="4751784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Overview of Predictive Maintenance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152680" y="2639020"/>
            <a:ext cx="6613684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chemeClr val="tx1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Predictive maintenance involves using data analysis tools to detect anomalies and predict equipment failures before they occur.</a:t>
            </a:r>
            <a:endParaRPr lang="en-US" sz="1945" dirty="0">
              <a:solidFill>
                <a:schemeClr val="tx1"/>
              </a:solidFill>
              <a:latin typeface="Calibri" panose="020F0502020204030204" charset="0"/>
              <a:ea typeface="PT Sans" pitchFamily="34" charset="-122"/>
              <a:cs typeface="Calibri" panose="020F050202020403020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350437" y="4348639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523553" y="4452104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745" dirty="0"/>
          </a:p>
        </p:txBody>
      </p:sp>
      <p:sp>
        <p:nvSpPr>
          <p:cNvPr id="12" name="Text 8"/>
          <p:cNvSpPr/>
          <p:nvPr/>
        </p:nvSpPr>
        <p:spPr>
          <a:xfrm>
            <a:off x="7152680" y="4348639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Importance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152680" y="4859893"/>
            <a:ext cx="6613684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chemeClr val="tx1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Reduces downtime, maintenance costs, and improves operational efficiency.</a:t>
            </a:r>
            <a:endParaRPr lang="en-US" sz="1945" dirty="0">
              <a:solidFill>
                <a:schemeClr val="tx1"/>
              </a:solidFill>
              <a:latin typeface="Calibri" panose="020F0502020204030204" charset="0"/>
              <a:ea typeface="PT Sans" pitchFamily="34" charset="-122"/>
              <a:cs typeface="Calibri" panose="020F050202020403020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6350437" y="6174462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523553" y="6277928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745" dirty="0"/>
          </a:p>
        </p:txBody>
      </p:sp>
      <p:sp>
        <p:nvSpPr>
          <p:cNvPr id="16" name="Text 12"/>
          <p:cNvSpPr/>
          <p:nvPr/>
        </p:nvSpPr>
        <p:spPr>
          <a:xfrm>
            <a:off x="7152680" y="6174462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Problem Statement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152680" y="6685717"/>
            <a:ext cx="6613684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chemeClr val="tx1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Develop a model predicting equipment failures to schedule maintenance and reduce downtime.</a:t>
            </a:r>
            <a:endParaRPr lang="en-US" sz="1945" dirty="0">
              <a:solidFill>
                <a:schemeClr val="tx1"/>
              </a:solidFill>
              <a:latin typeface="Calibri" panose="020F0502020204030204" charset="0"/>
              <a:ea typeface="PT Sans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930950"/>
            <a:ext cx="5809059" cy="726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720"/>
              </a:lnSpc>
              <a:buNone/>
            </a:pPr>
            <a:r>
              <a:rPr lang="en-US" sz="4575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Data Overview</a:t>
            </a:r>
            <a:endParaRPr lang="en-US" sz="457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864037" y="2027277"/>
            <a:ext cx="7415927" cy="1855946"/>
          </a:xfrm>
          <a:prstGeom prst="roundRect">
            <a:avLst>
              <a:gd name="adj" fmla="val 23945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41333" y="2304574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Dataset Description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141333" y="2815828"/>
            <a:ext cx="6861334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chemeClr val="tx1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Information on various industrial equipment and their performance metrics.</a:t>
            </a:r>
            <a:endParaRPr lang="en-US" sz="1945" dirty="0">
              <a:solidFill>
                <a:schemeClr val="tx1"/>
              </a:solidFill>
              <a:latin typeface="Calibri" panose="020F0502020204030204" charset="0"/>
              <a:ea typeface="PT Sans" pitchFamily="34" charset="-122"/>
              <a:cs typeface="Calibri" panose="020F0502020204030204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864037" y="4130040"/>
            <a:ext cx="7415927" cy="1460897"/>
          </a:xfrm>
          <a:prstGeom prst="roundRect">
            <a:avLst>
              <a:gd name="adj" fmla="val 3042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41333" y="4407337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Data Source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141333" y="4918591"/>
            <a:ext cx="6861334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Data is Collected from Kaggle Datasets.</a:t>
            </a:r>
            <a:endParaRPr lang="en-US" sz="1945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864037" y="5837753"/>
            <a:ext cx="7415927" cy="1460897"/>
          </a:xfrm>
          <a:prstGeom prst="roundRect">
            <a:avLst>
              <a:gd name="adj" fmla="val 3042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41333" y="6115050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Key Features</a:t>
            </a:r>
            <a:endParaRPr lang="en-US" sz="22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1141333" y="6626304"/>
            <a:ext cx="6861334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Date, Device, Model, Various Metrics, Failure Status</a:t>
            </a:r>
            <a:endParaRPr lang="en-US" sz="1945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47259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872621" y="475178"/>
            <a:ext cx="6063615" cy="5081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Exploratory Data Analysis (EDA)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3121025" y="1329055"/>
            <a:ext cx="76200" cy="5928360"/>
          </a:xfrm>
          <a:prstGeom prst="rect">
            <a:avLst/>
          </a:prstGeom>
          <a:solidFill>
            <a:srgbClr val="DFDFEB"/>
          </a:solidFill>
        </p:spPr>
      </p:sp>
      <p:sp>
        <p:nvSpPr>
          <p:cNvPr id="6" name="Shape 3"/>
          <p:cNvSpPr/>
          <p:nvPr/>
        </p:nvSpPr>
        <p:spPr>
          <a:xfrm>
            <a:off x="3326190" y="1706820"/>
            <a:ext cx="604837" cy="21550"/>
          </a:xfrm>
          <a:prstGeom prst="rect">
            <a:avLst/>
          </a:prstGeom>
          <a:solidFill>
            <a:srgbClr val="2D4DF2"/>
          </a:solidFill>
        </p:spPr>
      </p:sp>
      <p:sp>
        <p:nvSpPr>
          <p:cNvPr id="7" name="Shape 4"/>
          <p:cNvSpPr/>
          <p:nvPr/>
        </p:nvSpPr>
        <p:spPr>
          <a:xfrm>
            <a:off x="2937450" y="1523286"/>
            <a:ext cx="388739" cy="388739"/>
          </a:xfrm>
          <a:prstGeom prst="roundRect">
            <a:avLst>
              <a:gd name="adj" fmla="val 80023"/>
            </a:avLst>
          </a:prstGeom>
          <a:solidFill>
            <a:srgbClr val="F3F3FF"/>
          </a:solidFill>
          <a:ln w="15240">
            <a:solidFill>
              <a:srgbClr val="00002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058656" y="1595676"/>
            <a:ext cx="146328" cy="243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92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1920" dirty="0"/>
          </a:p>
        </p:txBody>
      </p:sp>
      <p:sp>
        <p:nvSpPr>
          <p:cNvPr id="9" name="Text 6"/>
          <p:cNvSpPr/>
          <p:nvPr/>
        </p:nvSpPr>
        <p:spPr>
          <a:xfrm>
            <a:off x="4082296" y="1501735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Initial Data Inspection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082296" y="1859518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Shape, Description, Info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3326190" y="2859465"/>
            <a:ext cx="604837" cy="21550"/>
          </a:xfrm>
          <a:prstGeom prst="rect">
            <a:avLst/>
          </a:prstGeom>
          <a:solidFill>
            <a:srgbClr val="015F98"/>
          </a:solidFill>
        </p:spPr>
      </p:sp>
      <p:sp>
        <p:nvSpPr>
          <p:cNvPr id="12" name="Shape 9"/>
          <p:cNvSpPr/>
          <p:nvPr/>
        </p:nvSpPr>
        <p:spPr>
          <a:xfrm>
            <a:off x="2937450" y="2675930"/>
            <a:ext cx="388739" cy="388739"/>
          </a:xfrm>
          <a:prstGeom prst="roundRect">
            <a:avLst>
              <a:gd name="adj" fmla="val 80023"/>
            </a:avLst>
          </a:prstGeom>
          <a:solidFill>
            <a:srgbClr val="F3F3FF"/>
          </a:solidFill>
          <a:ln w="15240">
            <a:solidFill>
              <a:srgbClr val="00002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058656" y="2748320"/>
            <a:ext cx="146328" cy="243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92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1920" dirty="0"/>
          </a:p>
        </p:txBody>
      </p:sp>
      <p:sp>
        <p:nvSpPr>
          <p:cNvPr id="14" name="Text 11"/>
          <p:cNvSpPr/>
          <p:nvPr/>
        </p:nvSpPr>
        <p:spPr>
          <a:xfrm>
            <a:off x="4082296" y="2654379"/>
            <a:ext cx="3729514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Handling Missing Values and Duplicates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082296" y="3012162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No missing values, duplicates removed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3326190" y="4012109"/>
            <a:ext cx="604837" cy="21550"/>
          </a:xfrm>
          <a:prstGeom prst="rect">
            <a:avLst/>
          </a:prstGeom>
          <a:solidFill>
            <a:srgbClr val="AD1F96"/>
          </a:solidFill>
        </p:spPr>
      </p:sp>
      <p:sp>
        <p:nvSpPr>
          <p:cNvPr id="17" name="Shape 14"/>
          <p:cNvSpPr/>
          <p:nvPr/>
        </p:nvSpPr>
        <p:spPr>
          <a:xfrm>
            <a:off x="2937450" y="3828574"/>
            <a:ext cx="388739" cy="388739"/>
          </a:xfrm>
          <a:prstGeom prst="roundRect">
            <a:avLst>
              <a:gd name="adj" fmla="val 80023"/>
            </a:avLst>
          </a:prstGeom>
          <a:solidFill>
            <a:srgbClr val="F3F3FF"/>
          </a:solidFill>
          <a:ln w="15240">
            <a:solidFill>
              <a:srgbClr val="00002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3058656" y="3900964"/>
            <a:ext cx="146328" cy="243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920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1920" dirty="0"/>
          </a:p>
        </p:txBody>
      </p:sp>
      <p:sp>
        <p:nvSpPr>
          <p:cNvPr id="19" name="Text 16"/>
          <p:cNvSpPr/>
          <p:nvPr/>
        </p:nvSpPr>
        <p:spPr>
          <a:xfrm>
            <a:off x="4082296" y="3807023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Feature Engineering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4082296" y="4164806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Date Formatting: Convert date to datetime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3326190" y="5164753"/>
            <a:ext cx="604837" cy="21550"/>
          </a:xfrm>
          <a:prstGeom prst="rect">
            <a:avLst/>
          </a:prstGeom>
          <a:solidFill>
            <a:srgbClr val="2D4DF2"/>
          </a:solidFill>
        </p:spPr>
      </p:sp>
      <p:sp>
        <p:nvSpPr>
          <p:cNvPr id="22" name="Shape 19"/>
          <p:cNvSpPr/>
          <p:nvPr/>
        </p:nvSpPr>
        <p:spPr>
          <a:xfrm>
            <a:off x="2937450" y="4981218"/>
            <a:ext cx="388739" cy="388739"/>
          </a:xfrm>
          <a:prstGeom prst="roundRect">
            <a:avLst>
              <a:gd name="adj" fmla="val 80023"/>
            </a:avLst>
          </a:prstGeom>
          <a:solidFill>
            <a:srgbClr val="F3F3FF"/>
          </a:solidFill>
          <a:ln w="15240">
            <a:solidFill>
              <a:srgbClr val="00002E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3058656" y="5053608"/>
            <a:ext cx="146328" cy="243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920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4</a:t>
            </a:r>
            <a:endParaRPr lang="en-US" sz="1920" dirty="0"/>
          </a:p>
        </p:txBody>
      </p:sp>
      <p:sp>
        <p:nvSpPr>
          <p:cNvPr id="24" name="Text 21"/>
          <p:cNvSpPr/>
          <p:nvPr/>
        </p:nvSpPr>
        <p:spPr>
          <a:xfrm>
            <a:off x="4082296" y="4959668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  <a:sym typeface="+mn-ea"/>
              </a:rPr>
              <a:t>Device and  Device Model Analysis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4082296" y="4551005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Extracting Month and Weekday: Added 'month' and 'week_day' features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6" name="Shape 23"/>
          <p:cNvSpPr/>
          <p:nvPr/>
        </p:nvSpPr>
        <p:spPr>
          <a:xfrm>
            <a:off x="3326190" y="6317397"/>
            <a:ext cx="604837" cy="21550"/>
          </a:xfrm>
          <a:prstGeom prst="rect">
            <a:avLst/>
          </a:prstGeom>
          <a:solidFill>
            <a:srgbClr val="015F98"/>
          </a:solidFill>
        </p:spPr>
      </p:sp>
      <p:sp>
        <p:nvSpPr>
          <p:cNvPr id="27" name="Shape 24"/>
          <p:cNvSpPr/>
          <p:nvPr/>
        </p:nvSpPr>
        <p:spPr>
          <a:xfrm>
            <a:off x="2937450" y="6133862"/>
            <a:ext cx="388739" cy="388739"/>
          </a:xfrm>
          <a:prstGeom prst="roundRect">
            <a:avLst>
              <a:gd name="adj" fmla="val 80023"/>
            </a:avLst>
          </a:prstGeom>
          <a:solidFill>
            <a:srgbClr val="F3F3FF"/>
          </a:solidFill>
          <a:ln w="15240">
            <a:solidFill>
              <a:srgbClr val="00002E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3058656" y="6206252"/>
            <a:ext cx="146328" cy="243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1920"/>
              </a:lnSpc>
              <a:buNone/>
            </a:pPr>
            <a:r>
              <a:rPr lang="en-US" sz="1920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5</a:t>
            </a:r>
            <a:endParaRPr lang="en-US" sz="1920" dirty="0"/>
          </a:p>
        </p:txBody>
      </p:sp>
      <p:sp>
        <p:nvSpPr>
          <p:cNvPr id="29" name="Text 26"/>
          <p:cNvSpPr/>
          <p:nvPr/>
        </p:nvSpPr>
        <p:spPr>
          <a:xfrm>
            <a:off x="4082296" y="6112312"/>
            <a:ext cx="2491383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  <a:sym typeface="+mn-ea"/>
              </a:rPr>
              <a:t>Failure Distribution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4082296" y="5331539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Value counts for devices and models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4" name="Text 31"/>
          <p:cNvSpPr/>
          <p:nvPr/>
        </p:nvSpPr>
        <p:spPr>
          <a:xfrm>
            <a:off x="4082296" y="7264956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4082296" y="6527363"/>
            <a:ext cx="7675364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Calibri" panose="020F0502020204030204" charset="0"/>
                <a:ea typeface="PT Sans" pitchFamily="34" charset="-122"/>
                <a:cs typeface="Calibri" panose="020F0502020204030204" charset="0"/>
              </a:rPr>
              <a:t>Distribution of failure status</a:t>
            </a:r>
            <a:endParaRPr lang="en-US" sz="136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599758" y="448389"/>
            <a:ext cx="5809059" cy="726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720"/>
              </a:lnSpc>
              <a:buNone/>
            </a:pPr>
            <a:r>
              <a:rPr lang="en-US" sz="457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Data Visualization</a:t>
            </a:r>
            <a:endParaRPr lang="en-US" sz="457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99758" y="1664533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Countplot of Failure</a:t>
            </a:r>
            <a:endParaRPr lang="en-US" sz="228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99758" y="2325291"/>
            <a:ext cx="6045279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Visual representation of failure counts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961120" y="1174313"/>
            <a:ext cx="2943463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Distribution of Metrics</a:t>
            </a:r>
            <a:endParaRPr lang="en-US" sz="228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961120" y="1664335"/>
            <a:ext cx="3663950" cy="39497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Analysis of metric distributions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Picture 9" descr="imgh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" y="3298190"/>
            <a:ext cx="5459095" cy="3950335"/>
          </a:xfrm>
          <a:prstGeom prst="rect">
            <a:avLst/>
          </a:prstGeom>
        </p:spPr>
      </p:pic>
      <p:pic>
        <p:nvPicPr>
          <p:cNvPr id="11" name="Picture 10" descr="img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410" y="2440305"/>
            <a:ext cx="5080635" cy="50850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259211"/>
            <a:ext cx="5809059" cy="726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720"/>
              </a:lnSpc>
              <a:buNone/>
            </a:pPr>
            <a:r>
              <a:rPr lang="en-US" sz="457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Feature Engineering</a:t>
            </a:r>
            <a:endParaRPr lang="en-US" sz="457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350437" y="3633192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23553" y="3736658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1</a:t>
            </a:r>
            <a:endParaRPr lang="en-US" sz="2745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152680" y="3633192"/>
            <a:ext cx="3043357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Creating New Features</a:t>
            </a:r>
            <a:endParaRPr lang="en-US" sz="2285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152680" y="4144447"/>
            <a:ext cx="6613684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Extracting relevant features from existing data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350437" y="5063966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523553" y="5167432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2</a:t>
            </a:r>
            <a:endParaRPr lang="en-US" sz="2745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152680" y="5063966"/>
            <a:ext cx="3113603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Handling Special Cases</a:t>
            </a:r>
            <a:endParaRPr lang="en-US" sz="2285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152680" y="5575221"/>
            <a:ext cx="6613684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Ensuring values are consistent and formatted correctly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0099477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872621" y="475178"/>
            <a:ext cx="4066342" cy="5081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Model Development</a:t>
            </a:r>
            <a:endParaRPr lang="en-US" sz="3200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621" y="1328976"/>
            <a:ext cx="864037" cy="138255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995857" y="1501735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Model Selection</a:t>
            </a:r>
            <a:endParaRPr lang="en-US" sz="1600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3995857" y="1859518"/>
            <a:ext cx="7761803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Evaluating various models (e.g., Logistic Regression, Random Forest)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621" y="2711529"/>
            <a:ext cx="864037" cy="13825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995857" y="2884289"/>
            <a:ext cx="2363986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Undersampling</a:t>
            </a:r>
            <a:endParaRPr lang="en-US" sz="1600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3995857" y="3242072"/>
            <a:ext cx="7761803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Undersampling imbalance data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2621" y="4094083"/>
            <a:ext cx="864037" cy="138255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995857" y="4266843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Training And Testing Split</a:t>
            </a:r>
            <a:endParaRPr lang="en-US" sz="1600" b="1" dirty="0">
              <a:solidFill>
                <a:srgbClr val="AD1F96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3995857" y="4624626"/>
            <a:ext cx="7761803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  <a:sym typeface="+mn-ea"/>
              </a:rPr>
              <a:t>Split dataset into training and testing sets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2621" y="5476637"/>
            <a:ext cx="864037" cy="138255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3995857" y="5649397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Model Trainig  </a:t>
            </a:r>
            <a:endParaRPr lang="en-US" sz="1600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3995857" y="6007179"/>
            <a:ext cx="7761803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Implementing pipeline to train the models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2621" y="6859191"/>
            <a:ext cx="864037" cy="1382554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3995857" y="7031950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Hyperparameter Tunning</a:t>
            </a:r>
            <a:endParaRPr lang="en-US" sz="1600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9" name="Text 11"/>
          <p:cNvSpPr/>
          <p:nvPr/>
        </p:nvSpPr>
        <p:spPr>
          <a:xfrm>
            <a:off x="3995857" y="7389733"/>
            <a:ext cx="7761803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Changing Hyperparamters to find the optimum value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2621" y="8241744"/>
            <a:ext cx="864037" cy="1382554"/>
          </a:xfrm>
          <a:prstGeom prst="rect">
            <a:avLst/>
          </a:prstGeom>
        </p:spPr>
      </p:pic>
      <p:sp>
        <p:nvSpPr>
          <p:cNvPr id="21" name="Text 12"/>
          <p:cNvSpPr/>
          <p:nvPr/>
        </p:nvSpPr>
        <p:spPr>
          <a:xfrm>
            <a:off x="3995857" y="8414504"/>
            <a:ext cx="2033111" cy="25419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Performance Metrics</a:t>
            </a:r>
            <a:endParaRPr lang="en-US" sz="1600" b="1" dirty="0">
              <a:solidFill>
                <a:srgbClr val="AD1F96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22" name="Text 13"/>
          <p:cNvSpPr/>
          <p:nvPr/>
        </p:nvSpPr>
        <p:spPr>
          <a:xfrm>
            <a:off x="3996055" y="8772525"/>
            <a:ext cx="7761605" cy="90043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  <a:sym typeface="+mn-ea"/>
              </a:rPr>
              <a:t>Confusion Matrix: True positives, false positives, true negatives, and false negatives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Cross-Validation Accuracy: Mean and standard deviation of cross-validation accuracy</a:t>
            </a:r>
            <a:endParaRPr lang="en-US" sz="1360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1648" y="1004888"/>
            <a:ext cx="5389840" cy="67365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305"/>
              </a:lnSpc>
              <a:buNone/>
            </a:pPr>
            <a:r>
              <a:rPr lang="en-US" sz="424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Results</a:t>
            </a:r>
            <a:endParaRPr lang="en-US" sz="424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445770" y="2021840"/>
            <a:ext cx="8405495" cy="3636645"/>
          </a:xfrm>
          <a:prstGeom prst="roundRect">
            <a:avLst>
              <a:gd name="adj" fmla="val 10427"/>
            </a:avLst>
          </a:prstGeom>
          <a:solidFill>
            <a:srgbClr val="F3F3FF"/>
          </a:solidFill>
          <a:ln w="53340">
            <a:solidFill>
              <a:srgbClr val="DFDFE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7267" y="2220397"/>
            <a:ext cx="102500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Model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243376" y="2220397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ROC AUC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3979029" y="2220397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AUPRC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319078" y="2220397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Accuracy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812280" y="2220595"/>
            <a:ext cx="1705610" cy="109918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Cross-Validation Accuracy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77545" y="3632835"/>
            <a:ext cx="1431925" cy="5200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XGBoost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2243376" y="3632716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0.8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3989824" y="3632716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0.8589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5548313" y="3632716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0.86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891020" y="3632835"/>
            <a:ext cx="1717040" cy="482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0.73 ±0.09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677545" y="4678680"/>
            <a:ext cx="1342390" cy="7327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Random Forest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8" name="Text 14"/>
          <p:cNvSpPr/>
          <p:nvPr/>
        </p:nvSpPr>
        <p:spPr>
          <a:xfrm>
            <a:off x="2243376" y="4861520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0.9120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3972044" y="4861520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0.9104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5548313" y="4861520"/>
            <a:ext cx="1021199" cy="36647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0.83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6812280" y="4845050"/>
            <a:ext cx="1717675" cy="3829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0.82 ±0.04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801370" y="6090920"/>
            <a:ext cx="7540625" cy="10928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Random Forest selected based on highest ROC AUC, AUPRC,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  <a:p>
            <a:pPr marL="0" indent="0" algn="l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 and accuracy </a:t>
            </a:r>
            <a:endParaRPr lang="en-US" sz="180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  <a:p>
            <a:pPr marL="0" indent="0" algn="l">
              <a:lnSpc>
                <a:spcPts val="2885"/>
              </a:lnSpc>
              <a:buNone/>
            </a:pPr>
            <a:r>
              <a:rPr lang="en-US" sz="180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  <a:sym typeface="+mn-ea"/>
              </a:rPr>
              <a:t>Confusion Matrix: [[28, 5], [6, 25]]</a:t>
            </a:r>
            <a:endParaRPr lang="en-US" sz="180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ts val="2885"/>
              </a:lnSpc>
              <a:buNone/>
            </a:pPr>
            <a:endParaRPr lang="en-US" sz="180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148834"/>
            <a:ext cx="5809059" cy="726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720"/>
              </a:lnSpc>
              <a:buNone/>
            </a:pPr>
            <a:r>
              <a:rPr lang="en-US" sz="4575" b="1" dirty="0">
                <a:solidFill>
                  <a:srgbClr val="00002E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Conclusion</a:t>
            </a:r>
            <a:endParaRPr lang="en-US" sz="4575" b="1" dirty="0">
              <a:solidFill>
                <a:srgbClr val="00002E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350437" y="2522815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23553" y="2626281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1</a:t>
            </a:r>
            <a:endParaRPr lang="en-US" sz="2745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152680" y="2522815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2D4DF2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Summary of Findings</a:t>
            </a:r>
            <a:endParaRPr lang="en-US" sz="2285" b="1" dirty="0">
              <a:solidFill>
                <a:srgbClr val="2D4DF2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152680" y="3034070"/>
            <a:ext cx="6613684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Random Forest is the most effective model for predicting equipment failures.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350437" y="4348639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523553" y="4452104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2</a:t>
            </a:r>
            <a:endParaRPr lang="en-US" sz="2745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152680" y="4348639"/>
            <a:ext cx="4450913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015F98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Impact on Predictive Maintenance</a:t>
            </a:r>
            <a:endParaRPr lang="en-US" sz="2285" b="1" dirty="0">
              <a:solidFill>
                <a:srgbClr val="015F98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152680" y="4859893"/>
            <a:ext cx="6613684" cy="3950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Enables timely maintenance, reducing downtime and costs.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6350437" y="5779413"/>
            <a:ext cx="555427" cy="555427"/>
          </a:xfrm>
          <a:prstGeom prst="roundRect">
            <a:avLst>
              <a:gd name="adj" fmla="val 80010"/>
            </a:avLst>
          </a:prstGeom>
          <a:solidFill>
            <a:srgbClr val="F3F3FF"/>
          </a:solidFill>
          <a:ln w="30480">
            <a:solidFill>
              <a:srgbClr val="00002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523553" y="5882878"/>
            <a:ext cx="209193" cy="34849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745"/>
              </a:lnSpc>
              <a:buNone/>
            </a:pPr>
            <a:r>
              <a:rPr lang="en-US" sz="2745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3</a:t>
            </a:r>
            <a:endParaRPr lang="en-US" sz="2745" b="1" dirty="0">
              <a:solidFill>
                <a:srgbClr val="AD1F96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7152680" y="5779413"/>
            <a:ext cx="2904530" cy="363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60"/>
              </a:lnSpc>
              <a:buNone/>
            </a:pPr>
            <a:r>
              <a:rPr lang="en-US" sz="2285" b="1" dirty="0">
                <a:solidFill>
                  <a:srgbClr val="AD1F96"/>
                </a:solidFill>
                <a:latin typeface="Arial" panose="020B0604020202020204" pitchFamily="34" charset="0"/>
                <a:ea typeface="Nunito" pitchFamily="34" charset="-122"/>
                <a:cs typeface="Arial" panose="020B0604020202020204" pitchFamily="34" charset="0"/>
              </a:rPr>
              <a:t>Future Work</a:t>
            </a:r>
            <a:endParaRPr lang="en-US" sz="2285" b="1" dirty="0">
              <a:solidFill>
                <a:srgbClr val="AD1F96"/>
              </a:solidFill>
              <a:latin typeface="Arial" panose="020B0604020202020204" pitchFamily="34" charset="0"/>
              <a:ea typeface="Nunito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152680" y="6290667"/>
            <a:ext cx="6613684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00002E"/>
                </a:solidFill>
                <a:latin typeface="Arial" panose="020B0604020202020204" pitchFamily="34" charset="0"/>
                <a:ea typeface="PT Sans" pitchFamily="34" charset="-122"/>
                <a:cs typeface="Arial" panose="020B0604020202020204" pitchFamily="34" charset="0"/>
              </a:rPr>
              <a:t>Further optimization of the model and exploration of additional features.</a:t>
            </a:r>
            <a:endParaRPr lang="en-US" sz="1945" dirty="0">
              <a:solidFill>
                <a:srgbClr val="00002E"/>
              </a:solidFill>
              <a:latin typeface="Arial" panose="020B0604020202020204" pitchFamily="34" charset="0"/>
              <a:ea typeface="PT Sans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2444</Words>
  <Application>WPS Presentation</Application>
  <PresentationFormat>On-screen Show (16:9)</PresentationFormat>
  <Paragraphs>186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8" baseType="lpstr">
      <vt:lpstr>Arial</vt:lpstr>
      <vt:lpstr>SimSun</vt:lpstr>
      <vt:lpstr>Wingdings</vt:lpstr>
      <vt:lpstr>Nunito</vt:lpstr>
      <vt:lpstr>Segoe Print</vt:lpstr>
      <vt:lpstr>Nunito</vt:lpstr>
      <vt:lpstr>Nunito</vt:lpstr>
      <vt:lpstr>PT Sans</vt:lpstr>
      <vt:lpstr>PT Sans</vt:lpstr>
      <vt:lpstr>PT Sans</vt:lpstr>
      <vt:lpstr>Calibri</vt:lpstr>
      <vt:lpstr>Microsoft YaHei</vt:lpstr>
      <vt:lpstr>Arial Unicode MS</vt:lpstr>
      <vt:lpstr>MingLiU-ExtB</vt:lpstr>
      <vt:lpstr>Calibri Light</vt:lpstr>
      <vt:lpstr>Arial Black</vt:lpstr>
      <vt:lpstr>Arial Narrow</vt:lpstr>
      <vt:lpstr>Bahnschrift SemiCondensed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HP</cp:lastModifiedBy>
  <cp:revision>3</cp:revision>
  <dcterms:created xsi:type="dcterms:W3CDTF">2024-06-30T13:18:00Z</dcterms:created>
  <dcterms:modified xsi:type="dcterms:W3CDTF">2024-06-30T14:11:01Z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4E0F9769EB2F45DEAECCF520A2BB7813_12</vt:lpwstr>
  </property>
  <property fmtid="{D5CDD505-2E9C-101B-9397-08002B2CF9AE}" pid="3" name="KSOProductBuildVer">
    <vt:lpwstr>1033-12.2.0.17119</vt:lpwstr>
  </property>
</Properties>
</file>